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3C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-2616" y="288"/>
      </p:cViewPr>
      <p:guideLst>
        <p:guide orient="horz" pos="3367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681AB-7468-4CF7-A204-283F1788E7B6}" type="datetimeFigureOut">
              <a:rPr lang="ru-RU" smtClean="0"/>
              <a:t>26.07.2024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EFFB3-86B9-47C5-965F-378817FA17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2201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681AB-7468-4CF7-A204-283F1788E7B6}" type="datetimeFigureOut">
              <a:rPr lang="ru-RU" smtClean="0"/>
              <a:t>26.07.2024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EFFB3-86B9-47C5-965F-378817FA17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297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681AB-7468-4CF7-A204-283F1788E7B6}" type="datetimeFigureOut">
              <a:rPr lang="ru-RU" smtClean="0"/>
              <a:t>26.07.2024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EFFB3-86B9-47C5-965F-378817FA17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9017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681AB-7468-4CF7-A204-283F1788E7B6}" type="datetimeFigureOut">
              <a:rPr lang="ru-RU" smtClean="0"/>
              <a:t>26.07.2024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EFFB3-86B9-47C5-965F-378817FA17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7173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681AB-7468-4CF7-A204-283F1788E7B6}" type="datetimeFigureOut">
              <a:rPr lang="ru-RU" smtClean="0"/>
              <a:t>26.07.2024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EFFB3-86B9-47C5-965F-378817FA17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1527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681AB-7468-4CF7-A204-283F1788E7B6}" type="datetimeFigureOut">
              <a:rPr lang="ru-RU" smtClean="0"/>
              <a:t>26.07.2024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EFFB3-86B9-47C5-965F-378817FA17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117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681AB-7468-4CF7-A204-283F1788E7B6}" type="datetimeFigureOut">
              <a:rPr lang="ru-RU" smtClean="0"/>
              <a:t>26.07.2024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EFFB3-86B9-47C5-965F-378817FA17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4573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681AB-7468-4CF7-A204-283F1788E7B6}" type="datetimeFigureOut">
              <a:rPr lang="ru-RU" smtClean="0"/>
              <a:t>26.07.2024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EFFB3-86B9-47C5-965F-378817FA17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9371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681AB-7468-4CF7-A204-283F1788E7B6}" type="datetimeFigureOut">
              <a:rPr lang="ru-RU" smtClean="0"/>
              <a:t>26.07.2024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EFFB3-86B9-47C5-965F-378817FA17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5806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681AB-7468-4CF7-A204-283F1788E7B6}" type="datetimeFigureOut">
              <a:rPr lang="ru-RU" smtClean="0"/>
              <a:t>26.07.2024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EFFB3-86B9-47C5-965F-378817FA17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5688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681AB-7468-4CF7-A204-283F1788E7B6}" type="datetimeFigureOut">
              <a:rPr lang="ru-RU" smtClean="0"/>
              <a:t>26.07.2024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EFFB3-86B9-47C5-965F-378817FA17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221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9681AB-7468-4CF7-A204-283F1788E7B6}" type="datetimeFigureOut">
              <a:rPr lang="ru-RU" smtClean="0"/>
              <a:t>26.07.2024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EFFB3-86B9-47C5-965F-378817FA17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550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3038" y="3597445"/>
            <a:ext cx="818488" cy="6694681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476" y="471138"/>
            <a:ext cx="2685919" cy="62423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3038" y="471138"/>
            <a:ext cx="818488" cy="1117487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72738" y="1478585"/>
            <a:ext cx="6210300" cy="8402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1000" b="1" dirty="0">
                <a:solidFill>
                  <a:srgbClr val="1B3C87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Индикаторные полоски для экспресс-контроля концентраций рабочих растворов (по НУК) средства дезинфицирующего «</a:t>
            </a:r>
            <a:r>
              <a:rPr lang="ru-RU" sz="1000" b="1" dirty="0" err="1">
                <a:solidFill>
                  <a:srgbClr val="1B3C87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Криодез</a:t>
            </a:r>
            <a:r>
              <a:rPr lang="ru-RU" sz="1000" b="1" dirty="0">
                <a:solidFill>
                  <a:srgbClr val="1B3C87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» предназначены для использования персоналом предприятий и учреждений, где: </a:t>
            </a:r>
            <a:endParaRPr lang="ru-RU" sz="1000" dirty="0">
              <a:latin typeface="Verdana" panose="020B060403050404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endParaRPr lang="ru-RU" sz="1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71450" indent="-171450">
              <a:spcAft>
                <a:spcPts val="0"/>
              </a:spcAft>
              <a:buFontTx/>
              <a:buChar char="-"/>
            </a:pPr>
            <a:r>
              <a:rPr lang="ru-RU" sz="1000" dirty="0" smtClean="0"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процесс </a:t>
            </a:r>
            <a:r>
              <a:rPr lang="ru-RU" sz="1000" dirty="0"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санитарной обработки построен на постоянном </a:t>
            </a:r>
            <a:r>
              <a:rPr lang="ru-RU" sz="1000" dirty="0" err="1"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поддозировании</a:t>
            </a:r>
            <a:r>
              <a:rPr lang="ru-RU" sz="1000" dirty="0"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дезинфицирующего средства: СИП-системы, автоматические машины для мойки тары и производственного инвентаря, емкости для замачивания съемных деталей </a:t>
            </a:r>
            <a:endParaRPr lang="ru-RU" sz="1000" dirty="0" smtClean="0">
              <a:latin typeface="Verdana" panose="020B060403050404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endParaRPr lang="ru-RU" sz="1000" dirty="0">
              <a:latin typeface="Verdana" panose="020B060403050404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 marL="171450" indent="-171450">
              <a:spcAft>
                <a:spcPts val="0"/>
              </a:spcAft>
              <a:buFontTx/>
              <a:buChar char="-"/>
            </a:pPr>
            <a:r>
              <a:rPr lang="ru-RU" sz="1000" dirty="0" smtClean="0"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проводится </a:t>
            </a:r>
            <a:r>
              <a:rPr lang="ru-RU" sz="1000" dirty="0"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многократный контроль концентрации рабочих растворов в течение определенного периода рабочего процесса, а титрование занимает продолжительное </a:t>
            </a:r>
            <a:r>
              <a:rPr lang="ru-RU" sz="1000" dirty="0" smtClean="0"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время</a:t>
            </a:r>
          </a:p>
          <a:p>
            <a:pPr>
              <a:spcAft>
                <a:spcPts val="0"/>
              </a:spcAft>
            </a:pPr>
            <a:endParaRPr lang="ru-RU" sz="1000" dirty="0">
              <a:latin typeface="Verdana" panose="020B060403050404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 marL="171450" indent="-171450">
              <a:spcAft>
                <a:spcPts val="0"/>
              </a:spcAft>
              <a:buFontTx/>
              <a:buChar char="-"/>
            </a:pPr>
            <a:r>
              <a:rPr lang="ru-RU" sz="1000" dirty="0" smtClean="0"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не </a:t>
            </a:r>
            <a:r>
              <a:rPr lang="ru-RU" sz="1000" dirty="0"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имеется собственной лаборатории или нет возможности использовать </a:t>
            </a:r>
            <a:r>
              <a:rPr lang="ru-RU" sz="1000" dirty="0" err="1"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прекурсоры</a:t>
            </a:r>
            <a:r>
              <a:rPr lang="ru-RU" sz="1000" dirty="0"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для титрования </a:t>
            </a:r>
            <a:endParaRPr lang="ru-RU" sz="1000" dirty="0" smtClean="0">
              <a:latin typeface="Verdana" panose="020B060403050404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endParaRPr lang="ru-RU" sz="1000" dirty="0">
              <a:latin typeface="Verdana" panose="020B060403050404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 marL="171450" indent="-171450">
              <a:spcAft>
                <a:spcPts val="0"/>
              </a:spcAft>
              <a:buFontTx/>
              <a:buChar char="-"/>
            </a:pPr>
            <a:r>
              <a:rPr lang="ru-RU" sz="1000" dirty="0" smtClean="0"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экспресс-контроль </a:t>
            </a:r>
            <a:r>
              <a:rPr lang="ru-RU" sz="1000" dirty="0"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концентрации рабочих растворов нужен здесь и сейчас, потеря времени для лабораторного исследования будет иметь негативные последствия</a:t>
            </a:r>
            <a:r>
              <a:rPr lang="ru-RU" sz="1000" dirty="0" smtClean="0"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.</a:t>
            </a:r>
          </a:p>
          <a:p>
            <a:pPr marL="171450" indent="-171450">
              <a:spcAft>
                <a:spcPts val="0"/>
              </a:spcAft>
              <a:buFontTx/>
              <a:buChar char="-"/>
            </a:pPr>
            <a:endParaRPr lang="ru-RU" sz="1000" dirty="0" smtClean="0">
              <a:latin typeface="Verdana" panose="020B060403050404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 marL="171450" indent="-171450">
              <a:spcAft>
                <a:spcPts val="0"/>
              </a:spcAft>
              <a:buFontTx/>
              <a:buChar char="-"/>
            </a:pPr>
            <a:endParaRPr lang="ru-RU" sz="1000" dirty="0">
              <a:latin typeface="Verdana" panose="020B060403050404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ru-RU" sz="1000" b="1" dirty="0">
                <a:solidFill>
                  <a:srgbClr val="1B3C87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Плюсы: </a:t>
            </a:r>
          </a:p>
          <a:p>
            <a:pPr marL="171450" indent="-171450">
              <a:spcAft>
                <a:spcPts val="0"/>
              </a:spcAft>
              <a:buFontTx/>
              <a:buChar char="-"/>
            </a:pPr>
            <a:r>
              <a:rPr lang="ru-RU" sz="1000" dirty="0" smtClean="0">
                <a:latin typeface="Verdana" panose="020B0604030504040204" pitchFamily="34" charset="0"/>
                <a:ea typeface="Verdana" panose="020B0604030504040204" pitchFamily="34" charset="0"/>
              </a:rPr>
              <a:t>разработаны </a:t>
            </a:r>
            <a:r>
              <a:rPr lang="ru-RU" sz="1000" dirty="0">
                <a:latin typeface="Verdana" panose="020B0604030504040204" pitchFamily="34" charset="0"/>
                <a:ea typeface="Verdana" panose="020B0604030504040204" pitchFamily="34" charset="0"/>
              </a:rPr>
              <a:t>с учетом рецептуры средства дезинфицирующего «</a:t>
            </a:r>
            <a:r>
              <a:rPr lang="ru-RU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Криодез</a:t>
            </a:r>
            <a:r>
              <a:rPr lang="ru-RU" sz="1000" dirty="0" smtClean="0">
                <a:latin typeface="Verdana" panose="020B0604030504040204" pitchFamily="34" charset="0"/>
                <a:ea typeface="Verdana" panose="020B0604030504040204" pitchFamily="34" charset="0"/>
              </a:rPr>
              <a:t>» </a:t>
            </a:r>
            <a:endParaRPr lang="ru-RU" sz="1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71450" indent="-171450">
              <a:spcAft>
                <a:spcPts val="0"/>
              </a:spcAft>
              <a:buFontTx/>
              <a:buChar char="-"/>
            </a:pPr>
            <a:r>
              <a:rPr lang="ru-RU" sz="1000" dirty="0" smtClean="0">
                <a:latin typeface="Verdana" panose="020B0604030504040204" pitchFamily="34" charset="0"/>
                <a:ea typeface="Verdana" panose="020B0604030504040204" pitchFamily="34" charset="0"/>
              </a:rPr>
              <a:t>контролируют </a:t>
            </a:r>
            <a:r>
              <a:rPr lang="ru-RU" sz="1000" dirty="0">
                <a:latin typeface="Verdana" panose="020B0604030504040204" pitchFamily="34" charset="0"/>
                <a:ea typeface="Verdana" panose="020B0604030504040204" pitchFamily="34" charset="0"/>
              </a:rPr>
              <a:t>массовую долю НУК в рабочем растворе средства в соответствии с требованиями </a:t>
            </a:r>
            <a:r>
              <a:rPr lang="ru-RU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Роспотребнадзора</a:t>
            </a:r>
            <a:r>
              <a:rPr lang="ru-RU" sz="1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pPr marL="171450" indent="-171450">
              <a:spcAft>
                <a:spcPts val="0"/>
              </a:spcAft>
              <a:buFontTx/>
              <a:buChar char="-"/>
            </a:pPr>
            <a:r>
              <a:rPr lang="ru-RU" sz="1000" dirty="0" smtClean="0">
                <a:latin typeface="Verdana" panose="020B0604030504040204" pitchFamily="34" charset="0"/>
                <a:ea typeface="Verdana" panose="020B0604030504040204" pitchFamily="34" charset="0"/>
              </a:rPr>
              <a:t>на </a:t>
            </a:r>
            <a:r>
              <a:rPr lang="ru-RU" sz="1000" dirty="0">
                <a:latin typeface="Verdana" panose="020B0604030504040204" pitchFamily="34" charset="0"/>
                <a:ea typeface="Verdana" panose="020B0604030504040204" pitchFamily="34" charset="0"/>
              </a:rPr>
              <a:t>три измерения необходимо не более 3 </a:t>
            </a:r>
            <a:r>
              <a:rPr lang="ru-RU" sz="1000" dirty="0" smtClean="0">
                <a:latin typeface="Verdana" panose="020B0604030504040204" pitchFamily="34" charset="0"/>
                <a:ea typeface="Verdana" panose="020B0604030504040204" pitchFamily="34" charset="0"/>
              </a:rPr>
              <a:t>минут </a:t>
            </a:r>
            <a:endParaRPr lang="ru-RU" sz="1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71450" indent="-171450">
              <a:spcAft>
                <a:spcPts val="0"/>
              </a:spcAft>
              <a:buFontTx/>
              <a:buChar char="-"/>
            </a:pPr>
            <a:r>
              <a:rPr lang="ru-RU" sz="1000" dirty="0" smtClean="0">
                <a:latin typeface="Verdana" panose="020B0604030504040204" pitchFamily="34" charset="0"/>
                <a:ea typeface="Verdana" panose="020B0604030504040204" pitchFamily="34" charset="0"/>
              </a:rPr>
              <a:t>позволяют </a:t>
            </a:r>
            <a:r>
              <a:rPr lang="ru-RU" sz="1000" dirty="0">
                <a:latin typeface="Verdana" panose="020B0604030504040204" pitchFamily="34" charset="0"/>
                <a:ea typeface="Verdana" panose="020B0604030504040204" pitchFamily="34" charset="0"/>
              </a:rPr>
              <a:t>проводить точный контроль в широком диапазоне при небольшом шаге измеряемых концентраций   </a:t>
            </a:r>
          </a:p>
          <a:p>
            <a:pPr marL="171450" indent="-171450">
              <a:spcAft>
                <a:spcPts val="0"/>
              </a:spcAft>
              <a:buFontTx/>
              <a:buChar char="-"/>
            </a:pPr>
            <a:r>
              <a:rPr lang="ru-RU" sz="1000" dirty="0" smtClean="0">
                <a:latin typeface="Verdana" panose="020B0604030504040204" pitchFamily="34" charset="0"/>
                <a:ea typeface="Verdana" panose="020B0604030504040204" pitchFamily="34" charset="0"/>
              </a:rPr>
              <a:t>не </a:t>
            </a:r>
            <a:r>
              <a:rPr lang="ru-RU" sz="1000" dirty="0">
                <a:latin typeface="Verdana" panose="020B0604030504040204" pitchFamily="34" charset="0"/>
                <a:ea typeface="Verdana" panose="020B0604030504040204" pitchFamily="34" charset="0"/>
              </a:rPr>
              <a:t>требуют специальной утилизации в отличие от растворов химических веществ, используемых при титровании</a:t>
            </a:r>
            <a:r>
              <a:rPr lang="ru-RU" sz="1000" dirty="0" smtClean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marL="171450" indent="-171450">
              <a:spcAft>
                <a:spcPts val="0"/>
              </a:spcAft>
              <a:buFontTx/>
              <a:buChar char="-"/>
            </a:pPr>
            <a:endParaRPr lang="ru-RU" sz="10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71450" indent="-171450">
              <a:spcAft>
                <a:spcPts val="0"/>
              </a:spcAft>
              <a:buFontTx/>
              <a:buChar char="-"/>
            </a:pPr>
            <a:endParaRPr lang="ru-RU" sz="10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spcAft>
                <a:spcPts val="0"/>
              </a:spcAft>
            </a:pPr>
            <a:r>
              <a:rPr lang="ru-RU" sz="1000" b="1" dirty="0">
                <a:solidFill>
                  <a:srgbClr val="1B3C87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Определяемые концентрации: </a:t>
            </a:r>
            <a:endParaRPr lang="ru-RU" sz="1000" b="1" dirty="0" smtClean="0">
              <a:solidFill>
                <a:srgbClr val="1B3C87"/>
              </a:solidFill>
              <a:latin typeface="Verdana" panose="020B060403050404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ru-RU" sz="1000" dirty="0" smtClean="0">
                <a:latin typeface="Verdana" panose="020B0604030504040204" pitchFamily="34" charset="0"/>
                <a:ea typeface="Verdana" panose="020B0604030504040204" pitchFamily="34" charset="0"/>
              </a:rPr>
              <a:t>0,005-0,01-0,02-0,03-0,04-0,05-0,06-0,07-0,1-0,15-0,2</a:t>
            </a:r>
            <a:r>
              <a:rPr lang="ru-RU" sz="1000" dirty="0">
                <a:latin typeface="Verdana" panose="020B0604030504040204" pitchFamily="34" charset="0"/>
                <a:ea typeface="Verdana" panose="020B0604030504040204" pitchFamily="34" charset="0"/>
              </a:rPr>
              <a:t>% по НУК.  </a:t>
            </a:r>
            <a:endParaRPr lang="ru-RU" sz="10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spcAft>
                <a:spcPts val="0"/>
              </a:spcAft>
            </a:pPr>
            <a:endParaRPr lang="ru-RU" sz="10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spcAft>
                <a:spcPts val="0"/>
              </a:spcAft>
            </a:pPr>
            <a:endParaRPr lang="ru-RU" sz="1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spcAft>
                <a:spcPts val="0"/>
              </a:spcAft>
            </a:pPr>
            <a:r>
              <a:rPr lang="ru-RU" sz="1000" b="1" dirty="0">
                <a:solidFill>
                  <a:srgbClr val="1B3C87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Комплектность, шт.: </a:t>
            </a:r>
            <a:endParaRPr lang="ru-RU" sz="1000" b="1" dirty="0" smtClean="0">
              <a:solidFill>
                <a:srgbClr val="1B3C87"/>
              </a:solidFill>
              <a:latin typeface="Verdana" panose="020B060403050404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ru-RU" sz="1000" dirty="0" smtClean="0">
                <a:latin typeface="Verdana" panose="020B0604030504040204" pitchFamily="34" charset="0"/>
                <a:ea typeface="Verdana" panose="020B0604030504040204" pitchFamily="34" charset="0"/>
              </a:rPr>
              <a:t>индикаторные </a:t>
            </a:r>
            <a:r>
              <a:rPr lang="ru-RU" sz="1000" dirty="0">
                <a:latin typeface="Verdana" panose="020B0604030504040204" pitchFamily="34" charset="0"/>
                <a:ea typeface="Verdana" panose="020B0604030504040204" pitchFamily="34" charset="0"/>
              </a:rPr>
              <a:t>полоски-100; инструкция по применению-1, пакет полиэтиленовый-1 шт., пакет из комбинированного материала -1</a:t>
            </a:r>
            <a:r>
              <a:rPr lang="ru-RU" sz="1000" dirty="0" smtClean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>
              <a:spcAft>
                <a:spcPts val="0"/>
              </a:spcAft>
            </a:pPr>
            <a:endParaRPr lang="ru-RU" sz="1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spcAft>
                <a:spcPts val="0"/>
              </a:spcAft>
            </a:pPr>
            <a:r>
              <a:rPr lang="ru-RU" sz="1000" b="1" dirty="0" smtClean="0">
                <a:solidFill>
                  <a:srgbClr val="1B3C87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Применение</a:t>
            </a:r>
            <a:r>
              <a:rPr lang="ru-RU" sz="1000" dirty="0" smtClean="0">
                <a:latin typeface="Verdana" panose="020B0604030504040204" pitchFamily="34" charset="0"/>
                <a:ea typeface="Verdana" panose="020B0604030504040204" pitchFamily="34" charset="0"/>
              </a:rPr>
              <a:t>: </a:t>
            </a:r>
          </a:p>
          <a:p>
            <a:pPr>
              <a:spcAft>
                <a:spcPts val="0"/>
              </a:spcAft>
            </a:pPr>
            <a:r>
              <a:rPr lang="ru-RU" sz="1000" dirty="0" smtClean="0">
                <a:latin typeface="Verdana" panose="020B0604030504040204" pitchFamily="34" charset="0"/>
                <a:ea typeface="Verdana" panose="020B0604030504040204" pitchFamily="34" charset="0"/>
              </a:rPr>
              <a:t>В </a:t>
            </a:r>
            <a:r>
              <a:rPr lang="ru-RU" sz="1000" dirty="0">
                <a:latin typeface="Verdana" panose="020B0604030504040204" pitchFamily="34" charset="0"/>
                <a:ea typeface="Verdana" panose="020B0604030504040204" pitchFamily="34" charset="0"/>
              </a:rPr>
              <a:t>мерный стакан наливают 70-100 мл хорошо перемешанного рабочего раствора дезинфицирующего средства комнатной температуры. Из упаковки достают индикаторную полоску и опускают её в исследуемый раствор средства на 1 с. Полоску извлекают из раствора и удаляют избыток жидкости, проводя ребром индикаторной полоски о край емкости, затем кладут на белую сухую подложку и через 30 секунд сравнивают окраску полоски со шкалой на этикетке. Цвет индикаторной зоны по истечении 45 секунд после погружения может не соответствовать шкале.</a:t>
            </a:r>
          </a:p>
          <a:p>
            <a:pPr>
              <a:spcAft>
                <a:spcPts val="0"/>
              </a:spcAft>
            </a:pPr>
            <a:r>
              <a:rPr lang="ru-RU" sz="1000" dirty="0">
                <a:latin typeface="Verdana" panose="020B0604030504040204" pitchFamily="34" charset="0"/>
                <a:ea typeface="Verdana" panose="020B0604030504040204" pitchFamily="34" charset="0"/>
              </a:rPr>
              <a:t>Условия хранения: полоски хранят и транспортируют в упаковке изготовителя при температуре от +5°С до +40°С и влажности не более 80%, не подвергая воздействию паров химических веществ. Допускается транспортирование при температуре минус 20°С</a:t>
            </a:r>
            <a:r>
              <a:rPr lang="ru-RU" sz="1000" dirty="0" smtClean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>
              <a:spcAft>
                <a:spcPts val="0"/>
              </a:spcAft>
            </a:pPr>
            <a:endParaRPr lang="ru-RU" sz="1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spcAft>
                <a:spcPts val="0"/>
              </a:spcAft>
            </a:pPr>
            <a:r>
              <a:rPr lang="ru-RU" sz="1000" b="1" dirty="0">
                <a:solidFill>
                  <a:srgbClr val="1B3C87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Срок хранения невскрытой упаковки: </a:t>
            </a:r>
            <a:r>
              <a:rPr lang="ru-RU" sz="1000" dirty="0">
                <a:latin typeface="Verdana" panose="020B0604030504040204" pitchFamily="34" charset="0"/>
                <a:ea typeface="Verdana" panose="020B0604030504040204" pitchFamily="34" charset="0"/>
              </a:rPr>
              <a:t>2 года с даты изготовления.</a:t>
            </a:r>
          </a:p>
          <a:p>
            <a:pPr>
              <a:spcAft>
                <a:spcPts val="0"/>
              </a:spcAft>
            </a:pPr>
            <a:endParaRPr lang="ru-RU" sz="10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spcAft>
                <a:spcPts val="0"/>
              </a:spcAft>
            </a:pPr>
            <a:endParaRPr lang="ru-RU" sz="1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307335" y="429313"/>
            <a:ext cx="292576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" b="1" dirty="0">
                <a:solidFill>
                  <a:srgbClr val="1B3C87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121471</a:t>
            </a:r>
            <a:r>
              <a:rPr lang="ru-RU" sz="800" b="1" dirty="0" smtClean="0">
                <a:solidFill>
                  <a:srgbClr val="1B3C87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, г. Москва</a:t>
            </a:r>
            <a:endParaRPr lang="ru-RU" sz="800" dirty="0">
              <a:solidFill>
                <a:srgbClr val="1B3C87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ru-RU" sz="800" b="1" dirty="0">
                <a:solidFill>
                  <a:srgbClr val="1B3C87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ул</a:t>
            </a:r>
            <a:r>
              <a:rPr lang="ru-RU" sz="800" b="1" dirty="0" smtClean="0">
                <a:solidFill>
                  <a:srgbClr val="1B3C87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. </a:t>
            </a:r>
            <a:r>
              <a:rPr lang="ru-RU" sz="800" b="1" dirty="0">
                <a:solidFill>
                  <a:srgbClr val="1B3C87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Рябиновая, </a:t>
            </a:r>
            <a:r>
              <a:rPr lang="ru-RU" sz="800" b="1" dirty="0" smtClean="0">
                <a:solidFill>
                  <a:srgbClr val="1B3C87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26</a:t>
            </a:r>
            <a:br>
              <a:rPr lang="ru-RU" sz="800" b="1" dirty="0" smtClean="0">
                <a:solidFill>
                  <a:srgbClr val="1B3C87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</a:br>
            <a:r>
              <a:rPr lang="ru-RU" sz="800" b="1" dirty="0" smtClean="0">
                <a:solidFill>
                  <a:srgbClr val="1B3C8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+7 495 </a:t>
            </a:r>
            <a:r>
              <a:rPr lang="en-US" sz="800" b="1" dirty="0" smtClean="0">
                <a:solidFill>
                  <a:srgbClr val="1B3C8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287-09-09</a:t>
            </a:r>
            <a:r>
              <a:rPr lang="ru-RU" sz="800" b="1" dirty="0" smtClean="0">
                <a:solidFill>
                  <a:srgbClr val="1B3C87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/>
            </a:r>
            <a:br>
              <a:rPr lang="ru-RU" sz="800" b="1" dirty="0" smtClean="0">
                <a:solidFill>
                  <a:srgbClr val="1B3C87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</a:br>
            <a:r>
              <a:rPr lang="en-US" sz="800" b="1" dirty="0" smtClean="0">
                <a:solidFill>
                  <a:srgbClr val="1B3C8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main</a:t>
            </a:r>
            <a:r>
              <a:rPr lang="ru-RU" sz="800" b="1" dirty="0">
                <a:solidFill>
                  <a:srgbClr val="1B3C8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@</a:t>
            </a:r>
            <a:r>
              <a:rPr lang="en-US" sz="800" b="1" dirty="0" err="1">
                <a:solidFill>
                  <a:srgbClr val="1B3C8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gryazi</a:t>
            </a:r>
            <a:r>
              <a:rPr lang="ru-RU" sz="800" b="1" dirty="0">
                <a:solidFill>
                  <a:srgbClr val="1B3C8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  <a:r>
              <a:rPr lang="en-US" sz="800" b="1" dirty="0" smtClean="0">
                <a:solidFill>
                  <a:srgbClr val="1B3C8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net</a:t>
            </a:r>
            <a:r>
              <a:rPr lang="ru-RU" sz="800" b="1" dirty="0" smtClean="0">
                <a:solidFill>
                  <a:srgbClr val="1B3C8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ru-RU" sz="800" b="1" dirty="0" smtClean="0">
                <a:solidFill>
                  <a:srgbClr val="1B3C87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800" b="1" dirty="0" err="1">
                <a:solidFill>
                  <a:srgbClr val="1B3C8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gryazi</a:t>
            </a:r>
            <a:r>
              <a:rPr lang="ru-RU" sz="800" b="1" dirty="0">
                <a:solidFill>
                  <a:srgbClr val="1B3C8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  <a:r>
              <a:rPr lang="en-US" sz="800" b="1" dirty="0" smtClean="0">
                <a:solidFill>
                  <a:srgbClr val="1B3C8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net</a:t>
            </a:r>
            <a:endParaRPr lang="ru-RU" sz="800" dirty="0">
              <a:solidFill>
                <a:srgbClr val="1B3C87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7383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</TotalTime>
  <Words>330</Words>
  <Application>Microsoft Office PowerPoint</Application>
  <PresentationFormat>Произвольный</PresentationFormat>
  <Paragraphs>33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Бакулина Октябрина Александровна</dc:creator>
  <cp:lastModifiedBy>227 Будник Владислав Степанович</cp:lastModifiedBy>
  <cp:revision>6</cp:revision>
  <dcterms:created xsi:type="dcterms:W3CDTF">2024-02-27T14:01:43Z</dcterms:created>
  <dcterms:modified xsi:type="dcterms:W3CDTF">2024-07-26T14:29:26Z</dcterms:modified>
</cp:coreProperties>
</file>